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159" autoAdjust="0"/>
    <p:restoredTop sz="94665" autoAdjust="0"/>
  </p:normalViewPr>
  <p:slideViewPr>
    <p:cSldViewPr>
      <p:cViewPr varScale="1">
        <p:scale>
          <a:sx n="70" d="100"/>
          <a:sy n="70" d="100"/>
        </p:scale>
        <p:origin x="-56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6174D90-86B4-46E2-B437-760E4BC2C8D8}" type="datetimeFigureOut">
              <a:rPr lang="fr-FR" smtClean="0"/>
              <a:pPr/>
              <a:t>02/02/2011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317539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6174D90-86B4-46E2-B437-760E4BC2C8D8}" type="datetimeFigureOut">
              <a:rPr lang="fr-FR" smtClean="0"/>
              <a:pPr/>
              <a:t>02/02/2011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3675634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6174D90-86B4-46E2-B437-760E4BC2C8D8}" type="datetimeFigureOut">
              <a:rPr lang="fr-FR" smtClean="0"/>
              <a:pPr/>
              <a:t>02/02/2011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502924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6174D90-86B4-46E2-B437-760E4BC2C8D8}" type="datetimeFigureOut">
              <a:rPr lang="fr-FR" smtClean="0"/>
              <a:pPr/>
              <a:t>02/02/2011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3966745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6174D90-86B4-46E2-B437-760E4BC2C8D8}" type="datetimeFigureOut">
              <a:rPr lang="fr-FR" smtClean="0"/>
              <a:pPr/>
              <a:t>02/02/2011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2975354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6174D90-86B4-46E2-B437-760E4BC2C8D8}" type="datetimeFigureOut">
              <a:rPr lang="fr-FR" smtClean="0"/>
              <a:pPr/>
              <a:t>02/02/2011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34599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6174D90-86B4-46E2-B437-760E4BC2C8D8}" type="datetimeFigureOut">
              <a:rPr lang="fr-FR" smtClean="0"/>
              <a:pPr/>
              <a:t>02/02/2011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208642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6174D90-86B4-46E2-B437-760E4BC2C8D8}" type="datetimeFigureOut">
              <a:rPr lang="fr-FR" smtClean="0"/>
              <a:pPr/>
              <a:t>02/02/2011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937440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6174D90-86B4-46E2-B437-760E4BC2C8D8}" type="datetimeFigureOut">
              <a:rPr lang="fr-FR" smtClean="0"/>
              <a:pPr/>
              <a:t>02/02/2011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3882666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6174D90-86B4-46E2-B437-760E4BC2C8D8}" type="datetimeFigureOut">
              <a:rPr lang="fr-FR" smtClean="0"/>
              <a:pPr/>
              <a:t>02/02/2011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2142176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6174D90-86B4-46E2-B437-760E4BC2C8D8}" type="datetimeFigureOut">
              <a:rPr lang="fr-FR" smtClean="0"/>
              <a:pPr/>
              <a:t>02/02/2011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2659644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174D90-86B4-46E2-B437-760E4BC2C8D8}" type="datetimeFigureOut">
              <a:rPr lang="fr-FR" smtClean="0"/>
              <a:pPr/>
              <a:t>02/02/2011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B91928-F892-4796-80C2-3F001F8818E9}" type="slidenum">
              <a:rPr lang="fr-FR" smtClean="0"/>
              <a:pPr/>
              <a:t>‹N°›</a:t>
            </a:fld>
            <a:endParaRPr lang="fr-FR"/>
          </a:p>
        </p:txBody>
      </p:sp>
    </p:spTree>
    <p:extLst>
      <p:ext uri="{BB962C8B-B14F-4D97-AF65-F5344CB8AC3E}">
        <p14:creationId xmlns:p14="http://schemas.microsoft.com/office/powerpoint/2010/main" xmlns="" val="3987164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11760" y="-99392"/>
            <a:ext cx="4464496" cy="3816424"/>
          </a:xfrm>
          <a:blipFill>
            <a:blip r:embed="rId2">
              <a:extLst>
                <a:ext uri="{BEBA8EAE-BF5A-486C-A8C5-ECC9F3942E4B}">
                  <a14:imgProps xmlns:a14="http://schemas.microsoft.com/office/drawing/2010/main" xmlns="">
                    <a14:imgLayer r:embed="rId3">
                      <a14:imgEffect>
                        <a14:sharpenSoften amount="12000"/>
                      </a14:imgEffect>
                    </a14:imgLayer>
                  </a14:imgProps>
                </a:ext>
              </a:extLst>
            </a:blip>
            <a:stretch>
              <a:fillRect/>
            </a:stretch>
          </a:blipFill>
        </p:spPr>
        <p:txBody>
          <a:bodyPr/>
          <a:lstStyle/>
          <a:p>
            <a:r>
              <a:rPr lang="fr-FR" b="1" dirty="0" smtClean="0">
                <a:latin typeface="Comic Sans MS" pitchFamily="66" charset="0"/>
              </a:rPr>
              <a:t>Apple</a:t>
            </a:r>
            <a:endParaRPr lang="fr-FR" b="1" dirty="0">
              <a:latin typeface="Comic Sans MS" pitchFamily="66" charset="0"/>
            </a:endParaRPr>
          </a:p>
        </p:txBody>
      </p:sp>
      <p:sp>
        <p:nvSpPr>
          <p:cNvPr id="6" name="ZoneTexte 5"/>
          <p:cNvSpPr txBox="1"/>
          <p:nvPr/>
        </p:nvSpPr>
        <p:spPr>
          <a:xfrm>
            <a:off x="2411760" y="4221088"/>
            <a:ext cx="5328592" cy="923330"/>
          </a:xfrm>
          <a:prstGeom prst="rect">
            <a:avLst/>
          </a:prstGeom>
          <a:noFill/>
        </p:spPr>
        <p:txBody>
          <a:bodyPr wrap="square" rtlCol="0">
            <a:spAutoFit/>
          </a:bodyPr>
          <a:lstStyle/>
          <a:p>
            <a:r>
              <a:rPr lang="fr-FR" dirty="0" smtClean="0">
                <a:latin typeface="Comic Sans MS" pitchFamily="66" charset="0"/>
              </a:rPr>
              <a:t>Apple est crée le 1</a:t>
            </a:r>
            <a:r>
              <a:rPr lang="fr-FR" baseline="30000" dirty="0" smtClean="0">
                <a:latin typeface="Comic Sans MS" pitchFamily="66" charset="0"/>
              </a:rPr>
              <a:t>er</a:t>
            </a:r>
            <a:r>
              <a:rPr lang="fr-FR" dirty="0" smtClean="0">
                <a:latin typeface="Comic Sans MS" pitchFamily="66" charset="0"/>
              </a:rPr>
              <a:t> avril 1976 à Cupertino puis constituée sous forme de société le 3 janvier 1977</a:t>
            </a:r>
            <a:endParaRPr lang="fr-FR" dirty="0">
              <a:latin typeface="Comic Sans MS" pitchFamily="66" charset="0"/>
            </a:endParaRPr>
          </a:p>
        </p:txBody>
      </p:sp>
    </p:spTree>
    <p:extLst>
      <p:ext uri="{BB962C8B-B14F-4D97-AF65-F5344CB8AC3E}">
        <p14:creationId xmlns:p14="http://schemas.microsoft.com/office/powerpoint/2010/main" xmlns="" val="802268444"/>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91146" y="386797"/>
            <a:ext cx="5472608" cy="646331"/>
          </a:xfrm>
          <a:prstGeom prst="rect">
            <a:avLst/>
          </a:prstGeom>
          <a:noFill/>
        </p:spPr>
        <p:txBody>
          <a:bodyPr wrap="square" rtlCol="0">
            <a:spAutoFit/>
          </a:bodyPr>
          <a:lstStyle/>
          <a:p>
            <a:r>
              <a:rPr lang="fr-FR" sz="3600" dirty="0" smtClean="0">
                <a:latin typeface="Comic Sans MS" pitchFamily="66" charset="0"/>
              </a:rPr>
              <a:t>Chiffre d’affaires </a:t>
            </a:r>
            <a:endParaRPr lang="fr-FR" sz="3600" dirty="0">
              <a:latin typeface="Comic Sans MS" pitchFamily="66" charset="0"/>
            </a:endParaRPr>
          </a:p>
        </p:txBody>
      </p:sp>
      <p:sp>
        <p:nvSpPr>
          <p:cNvPr id="7" name="ZoneTexte 6"/>
          <p:cNvSpPr txBox="1"/>
          <p:nvPr/>
        </p:nvSpPr>
        <p:spPr>
          <a:xfrm>
            <a:off x="1207070" y="1844824"/>
            <a:ext cx="6840760" cy="3693319"/>
          </a:xfrm>
          <a:prstGeom prst="rect">
            <a:avLst/>
          </a:prstGeom>
          <a:noFill/>
        </p:spPr>
        <p:txBody>
          <a:bodyPr wrap="square" rtlCol="0">
            <a:spAutoFit/>
          </a:bodyPr>
          <a:lstStyle/>
          <a:p>
            <a:r>
              <a:rPr lang="fr-FR" dirty="0" smtClean="0">
                <a:effectLst/>
              </a:rPr>
              <a:t>Les actionnaires d’Apple peuvent sourire, car leur entreprise a fait 6 milliards de dollars de bénéfice pour le premier trimestre de 2011. Le chiffre d’affaires dépasse les 24 milliards de dollars ce qui est un record. La principale raison est la frénésie d’achat pour l’</a:t>
            </a:r>
            <a:r>
              <a:rPr lang="fr-FR" dirty="0" err="1" smtClean="0">
                <a:effectLst/>
              </a:rPr>
              <a:t>iPad</a:t>
            </a:r>
            <a:r>
              <a:rPr lang="fr-FR" dirty="0" smtClean="0">
                <a:effectLst/>
              </a:rPr>
              <a:t>. Les périodes de fêtes ont aussi joué leurs rôles, car Apple a vendu 4 millions de Mac et 16 millions d’iPhone. L’</a:t>
            </a:r>
            <a:r>
              <a:rPr lang="fr-FR" dirty="0" err="1" smtClean="0">
                <a:effectLst/>
              </a:rPr>
              <a:t>iPad</a:t>
            </a:r>
            <a:r>
              <a:rPr lang="fr-FR" dirty="0" smtClean="0">
                <a:effectLst/>
              </a:rPr>
              <a:t> est devenu le produit phare d’Apple en quelques mois, mais on estime que les ventes vont baisser dans les mois à venir. On estime qu’il va avoir une bonne longueur d’avance quand la connexion 4G va se généraliser. En effet, les tablettes tactiles montrent </a:t>
            </a:r>
            <a:r>
              <a:rPr lang="fr-FR" dirty="0" smtClean="0">
                <a:effectLst/>
              </a:rPr>
              <a:t>tout leur potentiel avec </a:t>
            </a:r>
            <a:r>
              <a:rPr lang="fr-FR" dirty="0" smtClean="0">
                <a:effectLst/>
              </a:rPr>
              <a:t>ses connexions à haut débit, et Apple peut voir l’avenir en rose puisqu’il vend environ 500 000 tablettes chaque mois.</a:t>
            </a:r>
          </a:p>
          <a:p>
            <a:endParaRPr lang="fr-FR" dirty="0"/>
          </a:p>
        </p:txBody>
      </p:sp>
      <p:pic>
        <p:nvPicPr>
          <p:cNvPr id="2050" name="Picture 2" descr="http://www.wikinoticia.com/images/appleweblog-es/es.appleweblog.com.files.2009.12.apple-dollars.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79652" y="97440"/>
            <a:ext cx="1580676" cy="18713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5704167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411760" y="332656"/>
            <a:ext cx="7344816" cy="646331"/>
          </a:xfrm>
          <a:prstGeom prst="rect">
            <a:avLst/>
          </a:prstGeom>
          <a:noFill/>
        </p:spPr>
        <p:txBody>
          <a:bodyPr wrap="square" rtlCol="0">
            <a:spAutoFit/>
          </a:bodyPr>
          <a:lstStyle/>
          <a:p>
            <a:r>
              <a:rPr lang="fr-FR" sz="3600" dirty="0" smtClean="0">
                <a:latin typeface="Comic Sans MS" pitchFamily="66" charset="0"/>
              </a:rPr>
              <a:t>Les salariés… </a:t>
            </a:r>
            <a:endParaRPr lang="fr-FR" sz="3600" dirty="0">
              <a:latin typeface="Comic Sans MS" pitchFamily="66" charset="0"/>
            </a:endParaRPr>
          </a:p>
        </p:txBody>
      </p:sp>
      <p:sp>
        <p:nvSpPr>
          <p:cNvPr id="7" name="Rectangle 6"/>
          <p:cNvSpPr/>
          <p:nvPr/>
        </p:nvSpPr>
        <p:spPr>
          <a:xfrm>
            <a:off x="611560" y="1124743"/>
            <a:ext cx="6246440" cy="2031325"/>
          </a:xfrm>
          <a:prstGeom prst="rect">
            <a:avLst/>
          </a:prstGeom>
        </p:spPr>
        <p:txBody>
          <a:bodyPr wrap="square">
            <a:spAutoFit/>
          </a:bodyPr>
          <a:lstStyle/>
          <a:p>
            <a:r>
              <a:rPr lang="fr-FR" dirty="0" smtClean="0">
                <a:effectLst/>
              </a:rPr>
              <a:t>Apple détient désormais 317 magasins dans le monde (dont 233 basés aux Etats-Unis), contre 273 il y a un an. A l'international, Apple possède 84 boutiques. Ce développement de la vente directe devrait se poursuivre puisque la marque juge qu'il s'agit pour elle d'une stratégie efficace pour démontrer les avantages de ces produits face à la concurrence.</a:t>
            </a:r>
            <a:br>
              <a:rPr lang="fr-FR" dirty="0" smtClean="0">
                <a:effectLst/>
              </a:rPr>
            </a:br>
            <a:endParaRPr lang="fr-FR" dirty="0">
              <a:effectLst/>
            </a:endParaRPr>
          </a:p>
        </p:txBody>
      </p:sp>
      <p:sp>
        <p:nvSpPr>
          <p:cNvPr id="8" name="Rectangle 7"/>
          <p:cNvSpPr/>
          <p:nvPr/>
        </p:nvSpPr>
        <p:spPr>
          <a:xfrm>
            <a:off x="755576" y="2996952"/>
            <a:ext cx="6264696" cy="1477328"/>
          </a:xfrm>
          <a:prstGeom prst="rect">
            <a:avLst/>
          </a:prstGeom>
        </p:spPr>
        <p:txBody>
          <a:bodyPr wrap="square">
            <a:spAutoFit/>
          </a:bodyPr>
          <a:lstStyle/>
          <a:p>
            <a:r>
              <a:rPr lang="fr-FR" b="0" dirty="0" smtClean="0">
                <a:effectLst/>
              </a:rPr>
              <a:t>En septembre 2010, Apple employait 46 600 salariés, contre 34 300 un an plus tôt. Apple grandit, mais le constructeur doit aussi affronter des difficultés, financières avec une baisse de ses marges, et industrielles avec des pénuries et pressions tarifaires sur les composants.</a:t>
            </a:r>
            <a:endParaRPr lang="fr-FR" b="0" dirty="0">
              <a:effectLst/>
            </a:endParaRPr>
          </a:p>
        </p:txBody>
      </p:sp>
      <p:pic>
        <p:nvPicPr>
          <p:cNvPr id="1028" name="Picture 4" descr="http://www.journal-iphone.fr/wp-content/uploads/2009/06/steve-jobs-macworld-presentation-iphone.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644008" y="4282322"/>
            <a:ext cx="2880320" cy="256028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525013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Apple: Les principaux concurrents ?</a:t>
            </a:r>
            <a:endParaRPr lang="fr-FR" dirty="0"/>
          </a:p>
        </p:txBody>
      </p:sp>
      <p:sp>
        <p:nvSpPr>
          <p:cNvPr id="3" name="Espace réservé du contenu 2"/>
          <p:cNvSpPr>
            <a:spLocks noGrp="1"/>
          </p:cNvSpPr>
          <p:nvPr>
            <p:ph idx="1"/>
          </p:nvPr>
        </p:nvSpPr>
        <p:spPr/>
        <p:txBody>
          <a:bodyPr/>
          <a:lstStyle/>
          <a:p>
            <a:r>
              <a:rPr lang="fr-FR" dirty="0" err="1" smtClean="0"/>
              <a:t>Miscrosoft</a:t>
            </a:r>
            <a:r>
              <a:rPr lang="fr-FR" dirty="0" smtClean="0"/>
              <a:t> sur le domaine de l’informatique .</a:t>
            </a:r>
          </a:p>
          <a:p>
            <a:r>
              <a:rPr lang="fr-FR" dirty="0" smtClean="0"/>
              <a:t>Samsung, </a:t>
            </a:r>
            <a:r>
              <a:rPr lang="fr-FR" dirty="0" err="1" smtClean="0"/>
              <a:t>sony</a:t>
            </a:r>
            <a:r>
              <a:rPr lang="fr-FR" dirty="0" smtClean="0"/>
              <a:t> </a:t>
            </a:r>
            <a:r>
              <a:rPr lang="fr-FR" dirty="0" err="1" smtClean="0"/>
              <a:t>ericsson</a:t>
            </a:r>
            <a:r>
              <a:rPr lang="fr-FR" dirty="0" smtClean="0"/>
              <a:t>, </a:t>
            </a:r>
            <a:r>
              <a:rPr lang="fr-FR" dirty="0" err="1" smtClean="0"/>
              <a:t>nokia</a:t>
            </a:r>
            <a:r>
              <a:rPr lang="fr-FR" dirty="0" smtClean="0"/>
              <a:t> ,</a:t>
            </a:r>
            <a:r>
              <a:rPr lang="fr-FR" dirty="0" err="1" smtClean="0"/>
              <a:t>blacberry</a:t>
            </a:r>
            <a:r>
              <a:rPr lang="fr-FR" dirty="0" smtClean="0"/>
              <a:t> etc.. Pour le domaine de la </a:t>
            </a:r>
            <a:r>
              <a:rPr lang="fr-FR" dirty="0" err="1" smtClean="0"/>
              <a:t>telephonie</a:t>
            </a:r>
            <a:r>
              <a:rPr lang="fr-FR" dirty="0" smtClean="0"/>
              <a:t> mobile .</a:t>
            </a:r>
          </a:p>
          <a:p>
            <a:r>
              <a:rPr lang="fr-FR" dirty="0" smtClean="0"/>
              <a:t>Samsung pour les tablettes avec le </a:t>
            </a:r>
            <a:r>
              <a:rPr lang="fr-FR" dirty="0" err="1" smtClean="0"/>
              <a:t>galaxy</a:t>
            </a:r>
            <a:r>
              <a:rPr lang="fr-FR" dirty="0" smtClean="0"/>
              <a:t> tab .</a:t>
            </a:r>
          </a:p>
          <a:p>
            <a:endParaRPr lang="fr-FR" dirty="0"/>
          </a:p>
        </p:txBody>
      </p:sp>
      <p:pic>
        <p:nvPicPr>
          <p:cNvPr id="3074" name="Picture 2" descr="http://www.info-mods.com/images/liens/max/1290781731.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95536" y="4005064"/>
            <a:ext cx="3122712" cy="2342034"/>
          </a:xfrm>
          <a:prstGeom prst="rect">
            <a:avLst/>
          </a:prstGeom>
          <a:noFill/>
          <a:extLst>
            <a:ext uri="{909E8E84-426E-40DD-AFC4-6F175D3DCCD1}">
              <a14:hiddenFill xmlns:a14="http://schemas.microsoft.com/office/drawing/2010/main" xmlns="">
                <a:solidFill>
                  <a:srgbClr val="FFFFFF"/>
                </a:solidFill>
              </a14:hiddenFill>
            </a:ext>
          </a:extLst>
        </p:spPr>
      </p:pic>
      <p:pic>
        <p:nvPicPr>
          <p:cNvPr id="3076" name="Picture 4" descr="http://high-tech.portail.free.fr/mobile/24-03-2010/nouveau-samsung-galaxy-s-i9000/iphone-samsung-Galaxy-S.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499992" y="4142420"/>
            <a:ext cx="2923609" cy="206732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62530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a:t>
            </a:r>
            <a:r>
              <a:rPr lang="fr-FR" smtClean="0"/>
              <a:t>principaux </a:t>
            </a:r>
            <a:r>
              <a:rPr lang="fr-FR" smtClean="0"/>
              <a:t>produits </a:t>
            </a:r>
            <a:r>
              <a:rPr lang="fr-FR" dirty="0" smtClean="0"/>
              <a:t>commercialisés.</a:t>
            </a:r>
            <a:endParaRPr lang="fr-FR" dirty="0"/>
          </a:p>
        </p:txBody>
      </p:sp>
      <p:sp>
        <p:nvSpPr>
          <p:cNvPr id="3" name="Espace réservé du contenu 2"/>
          <p:cNvSpPr>
            <a:spLocks noGrp="1"/>
          </p:cNvSpPr>
          <p:nvPr>
            <p:ph idx="1"/>
          </p:nvPr>
        </p:nvSpPr>
        <p:spPr/>
        <p:txBody>
          <a:bodyPr/>
          <a:lstStyle/>
          <a:p>
            <a:r>
              <a:rPr lang="fr-FR" dirty="0" smtClean="0"/>
              <a:t>Les produits commercialisés par </a:t>
            </a:r>
            <a:r>
              <a:rPr lang="fr-FR" dirty="0" err="1" smtClean="0"/>
              <a:t>apple</a:t>
            </a:r>
            <a:r>
              <a:rPr lang="fr-FR" dirty="0" smtClean="0"/>
              <a:t> sont les </a:t>
            </a:r>
            <a:r>
              <a:rPr lang="fr-FR" dirty="0" err="1" smtClean="0"/>
              <a:t>Ipod</a:t>
            </a:r>
            <a:r>
              <a:rPr lang="fr-FR" dirty="0" smtClean="0"/>
              <a:t> (</a:t>
            </a:r>
            <a:r>
              <a:rPr lang="fr-FR" dirty="0" err="1" smtClean="0"/>
              <a:t>itouch</a:t>
            </a:r>
            <a:r>
              <a:rPr lang="fr-FR" dirty="0" smtClean="0"/>
              <a:t>, nano, </a:t>
            </a:r>
            <a:r>
              <a:rPr lang="fr-FR" dirty="0" err="1" smtClean="0"/>
              <a:t>shuffle</a:t>
            </a:r>
            <a:r>
              <a:rPr lang="fr-FR" dirty="0" smtClean="0"/>
              <a:t>) , les </a:t>
            </a:r>
            <a:r>
              <a:rPr lang="fr-FR" dirty="0" err="1" smtClean="0"/>
              <a:t>Iphones</a:t>
            </a:r>
            <a:r>
              <a:rPr lang="fr-FR" dirty="0" smtClean="0"/>
              <a:t> avec </a:t>
            </a:r>
            <a:r>
              <a:rPr lang="fr-FR" dirty="0" err="1" smtClean="0"/>
              <a:t>differents</a:t>
            </a:r>
            <a:r>
              <a:rPr lang="fr-FR" dirty="0" smtClean="0"/>
              <a:t> modèles (1g,2g,3g,4g) </a:t>
            </a:r>
            <a:r>
              <a:rPr lang="fr-FR" dirty="0"/>
              <a:t>,</a:t>
            </a:r>
            <a:r>
              <a:rPr lang="fr-FR" dirty="0" smtClean="0"/>
              <a:t>les ordinateurs (mac avec plusieurs modèles…) et les tablettes avec l’</a:t>
            </a:r>
            <a:r>
              <a:rPr lang="fr-FR" dirty="0" err="1" smtClean="0"/>
              <a:t>Ipad</a:t>
            </a:r>
            <a:r>
              <a:rPr lang="fr-FR" dirty="0" smtClean="0"/>
              <a:t>.</a:t>
            </a:r>
            <a:endParaRPr lang="fr-FR" dirty="0"/>
          </a:p>
        </p:txBody>
      </p:sp>
      <p:pic>
        <p:nvPicPr>
          <p:cNvPr id="4098" name="Picture 2" descr="http://www.techmag.fr/wp-content/images/ipod-nano-4g.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07504" y="4149080"/>
            <a:ext cx="5976664" cy="2491177"/>
          </a:xfrm>
          <a:prstGeom prst="rect">
            <a:avLst/>
          </a:prstGeom>
          <a:noFill/>
          <a:extLst>
            <a:ext uri="{909E8E84-426E-40DD-AFC4-6F175D3DCCD1}">
              <a14:hiddenFill xmlns:a14="http://schemas.microsoft.com/office/drawing/2010/main" xmlns="">
                <a:solidFill>
                  <a:srgbClr val="FFFFFF"/>
                </a:solidFill>
              </a14:hiddenFill>
            </a:ext>
          </a:extLst>
        </p:spPr>
      </p:pic>
      <p:pic>
        <p:nvPicPr>
          <p:cNvPr id="4100" name="Picture 4" descr="http://forum.mac-video.fr/articles/MacMontage/iMacAlu.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516216" y="3510422"/>
            <a:ext cx="1988220" cy="334757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414254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369</Words>
  <Application>Microsoft Office PowerPoint</Application>
  <PresentationFormat>Affichage à l'écran (4:3)</PresentationFormat>
  <Paragraphs>13</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Thème Office</vt:lpstr>
      <vt:lpstr>Apple</vt:lpstr>
      <vt:lpstr>Diapositive 2</vt:lpstr>
      <vt:lpstr>Diapositive 3</vt:lpstr>
      <vt:lpstr>Apple: Les principaux concurrents ?</vt:lpstr>
      <vt:lpstr>Les principaux produits commercialisés.</vt:lpstr>
    </vt:vector>
  </TitlesOfParts>
  <Company>Région Languedoc Roussillon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Apple</dc:title>
  <dc:creator>sylvain loick</dc:creator>
  <cp:lastModifiedBy>c.renaud</cp:lastModifiedBy>
  <cp:revision>5</cp:revision>
  <dcterms:created xsi:type="dcterms:W3CDTF">2011-02-01T15:14:37Z</dcterms:created>
  <dcterms:modified xsi:type="dcterms:W3CDTF">2011-02-02T07:40:56Z</dcterms:modified>
</cp:coreProperties>
</file>