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00" r:id="rId1"/>
  </p:sldMasterIdLst>
  <p:sldIdLst>
    <p:sldId id="256" r:id="rId2"/>
    <p:sldId id="257" r:id="rId3"/>
    <p:sldId id="259" r:id="rId4"/>
    <p:sldId id="258" r:id="rId5"/>
    <p:sldId id="260" r:id="rId6"/>
    <p:sldId id="262" r:id="rId7"/>
    <p:sldId id="263" r:id="rId8"/>
    <p:sldId id="264" r:id="rId9"/>
    <p:sldId id="265" r:id="rId10"/>
    <p:sldId id="266" r:id="rId1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882" autoAdjust="0"/>
    <p:restoredTop sz="94660"/>
  </p:normalViewPr>
  <p:slideViewPr>
    <p:cSldViewPr>
      <p:cViewPr varScale="1">
        <p:scale>
          <a:sx n="69" d="100"/>
          <a:sy n="69" d="100"/>
        </p:scale>
        <p:origin x="-756" y="-108"/>
      </p:cViewPr>
      <p:guideLst>
        <p:guide orient="horz" pos="2160"/>
        <p:guide pos="288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8" name="Titre 7"/>
          <p:cNvSpPr>
            <a:spLocks noGrp="1"/>
          </p:cNvSpPr>
          <p:nvPr>
            <p:ph type="ctrTitle"/>
          </p:nvPr>
        </p:nvSpPr>
        <p:spPr>
          <a:xfrm>
            <a:off x="422030" y="1371600"/>
            <a:ext cx="8229600" cy="182880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fr-FR" smtClean="0"/>
              <a:t>Modifiez le style du titre</a:t>
            </a:r>
            <a:endParaRPr kumimoji="0" lang="en-US"/>
          </a:p>
        </p:txBody>
      </p:sp>
      <p:sp>
        <p:nvSpPr>
          <p:cNvPr id="28" name="Espace réservé de la date 27"/>
          <p:cNvSpPr>
            <a:spLocks noGrp="1"/>
          </p:cNvSpPr>
          <p:nvPr>
            <p:ph type="dt" sz="half" idx="10"/>
          </p:nvPr>
        </p:nvSpPr>
        <p:spPr/>
        <p:txBody>
          <a:bodyPr/>
          <a:lstStyle/>
          <a:p>
            <a:fld id="{9B3A27E7-EAE1-4C43-A7A3-E719175E7365}" type="datetimeFigureOut">
              <a:rPr lang="fr-FR" smtClean="0"/>
              <a:pPr/>
              <a:t>02/02/2011</a:t>
            </a:fld>
            <a:endParaRPr lang="fr-FR"/>
          </a:p>
        </p:txBody>
      </p:sp>
      <p:sp>
        <p:nvSpPr>
          <p:cNvPr id="17" name="Espace réservé du pied de page 16"/>
          <p:cNvSpPr>
            <a:spLocks noGrp="1"/>
          </p:cNvSpPr>
          <p:nvPr>
            <p:ph type="ftr" sz="quarter" idx="11"/>
          </p:nvPr>
        </p:nvSpPr>
        <p:spPr/>
        <p:txBody>
          <a:bodyPr/>
          <a:lstStyle/>
          <a:p>
            <a:endParaRPr lang="fr-FR"/>
          </a:p>
        </p:txBody>
      </p:sp>
      <p:sp>
        <p:nvSpPr>
          <p:cNvPr id="29" name="Espace réservé du numéro de diapositive 28"/>
          <p:cNvSpPr>
            <a:spLocks noGrp="1"/>
          </p:cNvSpPr>
          <p:nvPr>
            <p:ph type="sldNum" sz="quarter" idx="12"/>
          </p:nvPr>
        </p:nvSpPr>
        <p:spPr/>
        <p:txBody>
          <a:bodyPr/>
          <a:lstStyle/>
          <a:p>
            <a:fld id="{979425B4-D117-4971-9E20-518B3453BDE3}" type="slidenum">
              <a:rPr lang="fr-FR" smtClean="0"/>
              <a:pPr/>
              <a:t>‹N°›</a:t>
            </a:fld>
            <a:endParaRPr lang="fr-FR"/>
          </a:p>
        </p:txBody>
      </p:sp>
      <p:sp>
        <p:nvSpPr>
          <p:cNvPr id="9" name="Sous-titr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B3A27E7-EAE1-4C43-A7A3-E719175E7365}" type="datetimeFigureOut">
              <a:rPr lang="fr-FR" smtClean="0"/>
              <a:pPr/>
              <a:t>02/02/2011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79425B4-D117-4971-9E20-518B3453BDE3}"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B3A27E7-EAE1-4C43-A7A3-E719175E7365}" type="datetimeFigureOut">
              <a:rPr lang="fr-FR" smtClean="0"/>
              <a:pPr/>
              <a:t>02/02/2011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79425B4-D117-4971-9E20-518B3453BDE3}"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9B3A27E7-EAE1-4C43-A7A3-E719175E7365}" type="datetimeFigureOut">
              <a:rPr lang="fr-FR" smtClean="0"/>
              <a:pPr/>
              <a:t>02/02/2011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979425B4-D117-4971-9E20-518B3453BDE3}"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3">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600200" y="609600"/>
            <a:ext cx="7086600" cy="182880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1600200" y="2507786"/>
            <a:ext cx="7086600" cy="1509712"/>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p>
            <a:fld id="{9B3A27E7-EAE1-4C43-A7A3-E719175E7365}" type="datetimeFigureOut">
              <a:rPr lang="fr-FR" smtClean="0"/>
              <a:pPr/>
              <a:t>02/02/2011</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a:xfrm>
            <a:off x="7924800" y="6416675"/>
            <a:ext cx="762000" cy="365125"/>
          </a:xfrm>
        </p:spPr>
        <p:txBody>
          <a:bodyPr/>
          <a:lstStyle/>
          <a:p>
            <a:fld id="{979425B4-D117-4971-9E20-518B3453BDE3}" type="slidenum">
              <a:rPr lang="fr-FR" smtClean="0"/>
              <a:pPr/>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u contenu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9B3A27E7-EAE1-4C43-A7A3-E719175E7365}" type="datetimeFigureOut">
              <a:rPr lang="fr-FR" smtClean="0"/>
              <a:pPr/>
              <a:t>02/02/2011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79425B4-D117-4971-9E20-518B3453BDE3}"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8229600" cy="1143000"/>
          </a:xfrm>
        </p:spPr>
        <p:txBody>
          <a:bodyPr anchor="ctr"/>
          <a:lstStyle>
            <a:lvl1pPr>
              <a:defRPr/>
            </a:lvl1pPr>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9B3A27E7-EAE1-4C43-A7A3-E719175E7365}" type="datetimeFigureOut">
              <a:rPr lang="fr-FR" smtClean="0"/>
              <a:pPr/>
              <a:t>02/02/2011</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979425B4-D117-4971-9E20-518B3453BDE3}"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p>
            <a:fld id="{9B3A27E7-EAE1-4C43-A7A3-E719175E7365}" type="datetimeFigureOut">
              <a:rPr lang="fr-FR" smtClean="0"/>
              <a:pPr/>
              <a:t>02/02/2011</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979425B4-D117-4971-9E20-518B3453BDE3}"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9B3A27E7-EAE1-4C43-A7A3-E719175E7365}" type="datetimeFigureOut">
              <a:rPr lang="fr-FR" smtClean="0"/>
              <a:pPr/>
              <a:t>02/02/2011</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979425B4-D117-4971-9E20-518B3453BDE3}"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fr-FR" smtClean="0"/>
              <a:t>Modifiez le style du titre</a:t>
            </a:r>
            <a:endParaRPr kumimoji="0" lang="en-US"/>
          </a:p>
        </p:txBody>
      </p:sp>
      <p:sp>
        <p:nvSpPr>
          <p:cNvPr id="3" name="Espace réservé du texte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9B3A27E7-EAE1-4C43-A7A3-E719175E7365}" type="datetimeFigureOut">
              <a:rPr lang="fr-FR" smtClean="0"/>
              <a:pPr/>
              <a:t>02/02/2011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79425B4-D117-4971-9E20-518B3453BDE3}"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kumimoji="0" lang="fr-FR" smtClean="0"/>
              <a:t>Modifiez le style du titre</a:t>
            </a:r>
            <a:endParaRPr kumimoji="0" lang="en-US"/>
          </a:p>
        </p:txBody>
      </p:sp>
      <p:sp>
        <p:nvSpPr>
          <p:cNvPr id="3" name="Espace réservé pour une image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fr-FR" smtClean="0">
                <a:solidFill>
                  <a:schemeClr val="lt1"/>
                </a:solidFill>
                <a:latin typeface="+mn-lt"/>
                <a:ea typeface="+mn-ea"/>
                <a:cs typeface="+mn-cs"/>
              </a:rPr>
              <a:t>Cliquez sur l'icône pour ajouter une image</a:t>
            </a:r>
            <a:endParaRPr kumimoji="0" lang="en-US" dirty="0">
              <a:solidFill>
                <a:schemeClr val="lt1"/>
              </a:solidFill>
              <a:latin typeface="+mn-lt"/>
              <a:ea typeface="+mn-ea"/>
              <a:cs typeface="+mn-cs"/>
            </a:endParaRPr>
          </a:p>
        </p:txBody>
      </p:sp>
      <p:sp>
        <p:nvSpPr>
          <p:cNvPr id="4" name="Espace réservé du texte 3"/>
          <p:cNvSpPr>
            <a:spLocks noGrp="1"/>
          </p:cNvSpPr>
          <p:nvPr>
            <p:ph type="body" sz="half" idx="2"/>
          </p:nvPr>
        </p:nvSpPr>
        <p:spPr>
          <a:xfrm>
            <a:off x="1828800" y="1166787"/>
            <a:ext cx="5486400" cy="530352"/>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Espace réservé de la date 4"/>
          <p:cNvSpPr>
            <a:spLocks noGrp="1"/>
          </p:cNvSpPr>
          <p:nvPr>
            <p:ph type="dt" sz="half" idx="10"/>
          </p:nvPr>
        </p:nvSpPr>
        <p:spPr/>
        <p:txBody>
          <a:bodyPr/>
          <a:lstStyle/>
          <a:p>
            <a:fld id="{9B3A27E7-EAE1-4C43-A7A3-E719175E7365}" type="datetimeFigureOut">
              <a:rPr lang="fr-FR" smtClean="0"/>
              <a:pPr/>
              <a:t>02/02/2011</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979425B4-D117-4971-9E20-518B3453BDE3}"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Espace réservé du titre 21"/>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fr-FR" smtClean="0"/>
              <a:t>Modifiez le style du titre</a:t>
            </a:r>
            <a:endParaRPr kumimoji="0" lang="en-US"/>
          </a:p>
        </p:txBody>
      </p:sp>
      <p:sp>
        <p:nvSpPr>
          <p:cNvPr id="13" name="Espace réservé du texte 12"/>
          <p:cNvSpPr>
            <a:spLocks noGrp="1"/>
          </p:cNvSpPr>
          <p:nvPr>
            <p:ph type="body" idx="1"/>
          </p:nvPr>
        </p:nvSpPr>
        <p:spPr>
          <a:xfrm>
            <a:off x="457200" y="1600200"/>
            <a:ext cx="8229600" cy="4709160"/>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4" name="Espace réservé de la date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a:solidFill>
                  <a:schemeClr val="tx1">
                    <a:shade val="50000"/>
                  </a:schemeClr>
                </a:solidFill>
              </a:defRPr>
            </a:lvl1pPr>
          </a:lstStyle>
          <a:p>
            <a:fld id="{9B3A27E7-EAE1-4C43-A7A3-E719175E7365}" type="datetimeFigureOut">
              <a:rPr lang="fr-FR" smtClean="0"/>
              <a:pPr/>
              <a:t>02/02/2011</a:t>
            </a:fld>
            <a:endParaRPr lang="fr-FR"/>
          </a:p>
        </p:txBody>
      </p:sp>
      <p:sp>
        <p:nvSpPr>
          <p:cNvPr id="3" name="Espace réservé du pied de page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fr-FR"/>
          </a:p>
        </p:txBody>
      </p:sp>
      <p:sp>
        <p:nvSpPr>
          <p:cNvPr id="23" name="Espace réservé du numéro de diapositive 22"/>
          <p:cNvSpPr>
            <a:spLocks noGrp="1"/>
          </p:cNvSpPr>
          <p:nvPr>
            <p:ph type="sldNum" sz="quarter" idx="4"/>
          </p:nvPr>
        </p:nvSpPr>
        <p:spPr>
          <a:xfrm>
            <a:off x="7924800" y="6416675"/>
            <a:ext cx="762000" cy="365125"/>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979425B4-D117-4971-9E20-518B3453BDE3}" type="slidenum">
              <a:rPr lang="fr-FR" smtClean="0"/>
              <a:pPr/>
              <a:t>‹N°›</a:t>
            </a:fld>
            <a:endParaRPr lang="fr-FR"/>
          </a:p>
        </p:txBody>
      </p:sp>
    </p:spTree>
  </p:cSld>
  <p:clrMap bg1="dk1" tx1="lt1" bg2="dk2" tx2="lt2" accent1="accent1" accent2="accent2" accent3="accent3" accent4="accent4" accent5="accent5" accent6="accent6" hlink="hlink" folHlink="folHlink"/>
  <p:sldLayoutIdLst>
    <p:sldLayoutId id="2147483901" r:id="rId1"/>
    <p:sldLayoutId id="2147483902" r:id="rId2"/>
    <p:sldLayoutId id="2147483903" r:id="rId3"/>
    <p:sldLayoutId id="2147483904" r:id="rId4"/>
    <p:sldLayoutId id="2147483905" r:id="rId5"/>
    <p:sldLayoutId id="2147483906" r:id="rId6"/>
    <p:sldLayoutId id="2147483907" r:id="rId7"/>
    <p:sldLayoutId id="2147483908" r:id="rId8"/>
    <p:sldLayoutId id="2147483909" r:id="rId9"/>
    <p:sldLayoutId id="2147483910" r:id="rId10"/>
    <p:sldLayoutId id="214748391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 Id="rId6" Type="http://schemas.openxmlformats.org/officeDocument/2006/relationships/image" Target="../media/image7.jpeg"/><Relationship Id="rId5" Type="http://schemas.openxmlformats.org/officeDocument/2006/relationships/image" Target="../media/image6.jpeg"/><Relationship Id="rId4" Type="http://schemas.openxmlformats.org/officeDocument/2006/relationships/image" Target="../media/image5.jpe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 Id="rId5" Type="http://schemas.openxmlformats.org/officeDocument/2006/relationships/image" Target="../media/image11.jpeg"/><Relationship Id="rId4" Type="http://schemas.openxmlformats.org/officeDocument/2006/relationships/image" Target="../media/image10.jpe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http://ts3.mm.bing.net/images/thumbnail.aspx?q=418562646650&amp;id=f5b13342b44c0fbff3ebc023e02793dc&amp;url=http%3a%2f%2fnypnapfa.files.wordpress.com%2f2009%2f11%2fadidas.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3143250" y="1484784"/>
            <a:ext cx="2857500" cy="1924051"/>
          </a:xfrm>
          <a:prstGeom prst="rect">
            <a:avLst/>
          </a:prstGeom>
          <a:noFill/>
          <a:extLst>
            <a:ext uri="{909E8E84-426E-40DD-AFC4-6F175D3DCCD1}">
              <a14:hiddenFill xmlns:a14="http://schemas.microsoft.com/office/drawing/2010/main" xmlns="">
                <a:solidFill>
                  <a:srgbClr val="FFFFFF"/>
                </a:solidFill>
              </a14:hiddenFill>
            </a:ext>
          </a:extLst>
        </p:spPr>
      </p:pic>
      <p:sp>
        <p:nvSpPr>
          <p:cNvPr id="6" name="ZoneTexte 5"/>
          <p:cNvSpPr txBox="1"/>
          <p:nvPr/>
        </p:nvSpPr>
        <p:spPr>
          <a:xfrm>
            <a:off x="564146" y="4221088"/>
            <a:ext cx="7848872" cy="646331"/>
          </a:xfrm>
          <a:prstGeom prst="rect">
            <a:avLst/>
          </a:prstGeom>
          <a:noFill/>
        </p:spPr>
        <p:txBody>
          <a:bodyPr wrap="square" rtlCol="0">
            <a:spAutoFit/>
          </a:bodyPr>
          <a:lstStyle/>
          <a:p>
            <a:pPr algn="ctr"/>
            <a:r>
              <a:rPr lang="fr-FR" b="1" dirty="0" smtClean="0"/>
              <a:t> </a:t>
            </a:r>
            <a:r>
              <a:rPr lang="fr-FR" b="1" u="sng" dirty="0" smtClean="0">
                <a:effectLst>
                  <a:outerShdw blurRad="38100" dist="38100" dir="2700000" algn="tl">
                    <a:srgbClr val="000000">
                      <a:alpha val="43137"/>
                    </a:srgbClr>
                  </a:outerShdw>
                </a:effectLst>
              </a:rPr>
              <a:t>Impossible </a:t>
            </a:r>
            <a:r>
              <a:rPr lang="fr-FR" b="1" u="sng" dirty="0" err="1" smtClean="0">
                <a:effectLst>
                  <a:outerShdw blurRad="38100" dist="38100" dir="2700000" algn="tl">
                    <a:srgbClr val="000000">
                      <a:alpha val="43137"/>
                    </a:srgbClr>
                  </a:outerShdw>
                </a:effectLst>
              </a:rPr>
              <a:t>is</a:t>
            </a:r>
            <a:r>
              <a:rPr lang="fr-FR" b="1" u="sng" dirty="0" smtClean="0">
                <a:effectLst>
                  <a:outerShdw blurRad="38100" dist="38100" dir="2700000" algn="tl">
                    <a:srgbClr val="000000">
                      <a:alpha val="43137"/>
                    </a:srgbClr>
                  </a:outerShdw>
                </a:effectLst>
              </a:rPr>
              <a:t> </a:t>
            </a:r>
            <a:r>
              <a:rPr lang="fr-FR" b="1" u="sng" dirty="0" err="1" smtClean="0">
                <a:effectLst>
                  <a:outerShdw blurRad="38100" dist="38100" dir="2700000" algn="tl">
                    <a:srgbClr val="000000">
                      <a:alpha val="43137"/>
                    </a:srgbClr>
                  </a:outerShdw>
                </a:effectLst>
              </a:rPr>
              <a:t>nothing</a:t>
            </a:r>
            <a:r>
              <a:rPr lang="fr-FR" b="1" u="sng" dirty="0" smtClean="0">
                <a:effectLst>
                  <a:outerShdw blurRad="38100" dist="38100" dir="2700000" algn="tl">
                    <a:srgbClr val="000000">
                      <a:alpha val="43137"/>
                    </a:srgbClr>
                  </a:outerShdw>
                </a:effectLst>
              </a:rPr>
              <a:t> </a:t>
            </a:r>
          </a:p>
          <a:p>
            <a:pPr algn="ctr"/>
            <a:r>
              <a:rPr lang="fr-FR" b="1" dirty="0"/>
              <a:t>M</a:t>
            </a:r>
            <a:r>
              <a:rPr lang="fr-FR" b="1" dirty="0" smtClean="0"/>
              <a:t>arque </a:t>
            </a:r>
            <a:r>
              <a:rPr lang="fr-FR" b="1" dirty="0" smtClean="0"/>
              <a:t>d’habillement et </a:t>
            </a:r>
            <a:r>
              <a:rPr lang="fr-FR" b="1" dirty="0" smtClean="0"/>
              <a:t>de chaussures célèbres</a:t>
            </a:r>
            <a:endParaRPr lang="fr-FR" b="1" dirty="0"/>
          </a:p>
        </p:txBody>
      </p:sp>
    </p:spTree>
    <p:extLst>
      <p:ext uri="{BB962C8B-B14F-4D97-AF65-F5344CB8AC3E}">
        <p14:creationId xmlns:p14="http://schemas.microsoft.com/office/powerpoint/2010/main" xmlns="" val="2034230074"/>
      </p:ext>
    </p:extLst>
  </p:cSld>
  <p:clrMapOvr>
    <a:masterClrMapping/>
  </p:clrMapOvr>
  <mc:AlternateContent xmlns:mc="http://schemas.openxmlformats.org/markup-compatibility/2006">
    <mc:Choice xmlns:p14="http://schemas.microsoft.com/office/powerpoint/2010/main" xmlns="" Requires="p14">
      <p:transition spd="slow" p14:dur="3400" advTm="18000">
        <p14:reveal/>
      </p:transition>
    </mc:Choice>
    <mc:Fallback>
      <p:transition spd="slow" advTm="18000">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Historique d’Adidas</a:t>
            </a:r>
            <a:endParaRPr lang="fr-FR"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Espace réservé du contenu 2"/>
          <p:cNvSpPr>
            <a:spLocks noGrp="1"/>
          </p:cNvSpPr>
          <p:nvPr>
            <p:ph idx="1"/>
          </p:nvPr>
        </p:nvSpPr>
        <p:spPr/>
        <p:txBody>
          <a:bodyPr>
            <a:normAutofit/>
          </a:bodyPr>
          <a:lstStyle/>
          <a:p>
            <a:r>
              <a:rPr lang="fr-FR" sz="1200" dirty="0">
                <a:solidFill>
                  <a:schemeClr val="tx1"/>
                </a:solidFill>
              </a:rPr>
              <a:t>Adolf D</a:t>
            </a:r>
            <a:r>
              <a:rPr lang="fr-FR" sz="1200" dirty="0" smtClean="0">
                <a:solidFill>
                  <a:schemeClr val="tx1"/>
                </a:solidFill>
              </a:rPr>
              <a:t>assler est </a:t>
            </a:r>
            <a:r>
              <a:rPr lang="fr-FR" sz="1200" dirty="0">
                <a:solidFill>
                  <a:schemeClr val="tx1"/>
                </a:solidFill>
              </a:rPr>
              <a:t>le fils d'un savetier bavarois qui se spécialise dans les pantoufles, lequel fabrique des chaussures de sport depuis les années 1920.</a:t>
            </a:r>
          </a:p>
          <a:p>
            <a:r>
              <a:rPr lang="fr-FR" sz="1200" dirty="0">
                <a:solidFill>
                  <a:schemeClr val="tx1"/>
                </a:solidFill>
              </a:rPr>
              <a:t>Les frères Adolf et Rudolf Dassler étaient propriétaires, chacun pour moitié, de l'entreprise Schuhfabrik </a:t>
            </a:r>
            <a:r>
              <a:rPr lang="fr-FR" sz="1200" dirty="0" err="1">
                <a:solidFill>
                  <a:schemeClr val="tx1"/>
                </a:solidFill>
              </a:rPr>
              <a:t>Gebrueder</a:t>
            </a:r>
            <a:r>
              <a:rPr lang="fr-FR" sz="1200" dirty="0">
                <a:solidFill>
                  <a:schemeClr val="tx1"/>
                </a:solidFill>
              </a:rPr>
              <a:t> Dassler </a:t>
            </a:r>
            <a:r>
              <a:rPr lang="fr-FR" sz="1200" dirty="0" smtClean="0">
                <a:solidFill>
                  <a:schemeClr val="tx1"/>
                </a:solidFill>
              </a:rPr>
              <a:t>qu'ils </a:t>
            </a:r>
            <a:r>
              <a:rPr lang="fr-FR" sz="1200" dirty="0">
                <a:solidFill>
                  <a:schemeClr val="tx1"/>
                </a:solidFill>
              </a:rPr>
              <a:t>géraient ensemble. Adolf créait les chaussures et organisait leur fabrication ; Rudolf les vendait dans toute l'Allemagne et réussissait même à les exporter. Leur entreprise était </a:t>
            </a:r>
            <a:r>
              <a:rPr lang="fr-FR" sz="1200" dirty="0" smtClean="0">
                <a:solidFill>
                  <a:schemeClr val="tx1"/>
                </a:solidFill>
              </a:rPr>
              <a:t>florissante</a:t>
            </a:r>
            <a:endParaRPr lang="fr-FR" sz="1200" dirty="0">
              <a:solidFill>
                <a:schemeClr val="tx1"/>
              </a:solidFill>
            </a:endParaRPr>
          </a:p>
          <a:p>
            <a:r>
              <a:rPr lang="fr-FR" sz="1200" dirty="0">
                <a:solidFill>
                  <a:schemeClr val="tx1"/>
                </a:solidFill>
              </a:rPr>
              <a:t>Avec son surnom, « Adi », et la première syllabe de son nom de famille, « </a:t>
            </a:r>
            <a:r>
              <a:rPr lang="fr-FR" sz="1200" dirty="0" err="1">
                <a:solidFill>
                  <a:schemeClr val="tx1"/>
                </a:solidFill>
              </a:rPr>
              <a:t>Das</a:t>
            </a:r>
            <a:r>
              <a:rPr lang="fr-FR" sz="1200" dirty="0">
                <a:solidFill>
                  <a:schemeClr val="tx1"/>
                </a:solidFill>
              </a:rPr>
              <a:t> », Adolf crée en 1948 l'entreprise qui portera officiellement le nom de Adidas AG à partir du 18 août 1949, dépôt officiel de la marque commerciale. </a:t>
            </a:r>
            <a:endParaRPr lang="fr-FR" sz="1200" dirty="0" smtClean="0">
              <a:solidFill>
                <a:schemeClr val="tx1"/>
              </a:solidFill>
            </a:endParaRPr>
          </a:p>
          <a:p>
            <a:r>
              <a:rPr lang="fr-FR" sz="1200" dirty="0" smtClean="0">
                <a:solidFill>
                  <a:schemeClr val="tx1"/>
                </a:solidFill>
              </a:rPr>
              <a:t>Dans </a:t>
            </a:r>
            <a:r>
              <a:rPr lang="fr-FR" sz="1200" dirty="0">
                <a:solidFill>
                  <a:schemeClr val="tx1"/>
                </a:solidFill>
              </a:rPr>
              <a:t>les années 1960, Horst le fils d'Adolf, prend les rênes de l'entreprise. Après son décès brutal en 1987, le groupe entre dans une phase de crise. En 1990, Adidas est au bord du gouffre. Les héritiers décident de vendre la société à Bernard Tapie. Celui-ci change le logo de la marque, renouvelle les collections, revoit la politique de distribution et délocalise une partie de la production en Asie à l'instar de ses concurrents Nike et Reebok. À nouveau profitable en 1993, la société est revendue à Robert-Louis Dreyfus, qui poursuit le plan de redressement de Bernard Tapie. Adidas est introduite en Bourse en </a:t>
            </a:r>
            <a:r>
              <a:rPr lang="fr-FR" sz="1200" dirty="0" smtClean="0">
                <a:solidFill>
                  <a:schemeClr val="tx1"/>
                </a:solidFill>
              </a:rPr>
              <a:t>1998.</a:t>
            </a:r>
            <a:endParaRPr lang="fr-FR" sz="1200" dirty="0"/>
          </a:p>
        </p:txBody>
      </p:sp>
    </p:spTree>
    <p:extLst>
      <p:ext uri="{BB962C8B-B14F-4D97-AF65-F5344CB8AC3E}">
        <p14:creationId xmlns:p14="http://schemas.microsoft.com/office/powerpoint/2010/main" xmlns="" val="246115239"/>
      </p:ext>
    </p:extLst>
  </p:cSld>
  <p:clrMapOvr>
    <a:masterClrMapping/>
  </p:clrMapOvr>
  <mc:AlternateContent xmlns:mc="http://schemas.openxmlformats.org/markup-compatibility/2006">
    <mc:Choice xmlns:p14="http://schemas.microsoft.com/office/powerpoint/2010/main" xmlns="" Requires="p14">
      <p:transition spd="slow" p14:dur="3400" advClick="0" advTm="18000">
        <p14:reveal/>
      </p:transition>
    </mc:Choice>
    <mc:Fallback>
      <p:transition spd="slow" advClick="0" advTm="18000">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u="sng"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Chiffre d’affaires et bénéfices</a:t>
            </a:r>
            <a:r>
              <a:rPr lang="fr-FR"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a:t>
            </a:r>
            <a:endParaRPr lang="fr-FR"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Espace réservé du contenu 2"/>
          <p:cNvSpPr>
            <a:spLocks noGrp="1"/>
          </p:cNvSpPr>
          <p:nvPr>
            <p:ph idx="1"/>
          </p:nvPr>
        </p:nvSpPr>
        <p:spPr/>
        <p:txBody>
          <a:bodyPr/>
          <a:lstStyle/>
          <a:p>
            <a:r>
              <a:rPr lang="fr-FR" dirty="0" smtClean="0"/>
              <a:t>Son chiffre </a:t>
            </a:r>
            <a:r>
              <a:rPr lang="fr-FR" dirty="0" smtClean="0"/>
              <a:t>d’affaires </a:t>
            </a:r>
            <a:r>
              <a:rPr lang="fr-FR" dirty="0" smtClean="0"/>
              <a:t>a doublé en 10 </a:t>
            </a:r>
            <a:r>
              <a:rPr lang="fr-FR" dirty="0" smtClean="0"/>
              <a:t>ans, </a:t>
            </a:r>
            <a:r>
              <a:rPr lang="fr-FR" dirty="0" smtClean="0"/>
              <a:t>p</a:t>
            </a:r>
            <a:r>
              <a:rPr lang="fr-FR" dirty="0" smtClean="0"/>
              <a:t>assant </a:t>
            </a:r>
            <a:r>
              <a:rPr lang="fr-FR" dirty="0" smtClean="0"/>
              <a:t>de 5 milliards à 10 milliards en 2009.</a:t>
            </a:r>
          </a:p>
          <a:p>
            <a:r>
              <a:rPr lang="fr-FR" dirty="0" smtClean="0"/>
              <a:t> Son bénéfice a lui aussi doublé en 10 ans , il est passé de 205 millions d’euros à 412 millions d’euros. </a:t>
            </a:r>
          </a:p>
          <a:p>
            <a:pPr marL="0" indent="0">
              <a:buNone/>
            </a:pPr>
            <a:endParaRPr lang="fr-FR" dirty="0"/>
          </a:p>
        </p:txBody>
      </p:sp>
    </p:spTree>
    <p:extLst>
      <p:ext uri="{BB962C8B-B14F-4D97-AF65-F5344CB8AC3E}">
        <p14:creationId xmlns:p14="http://schemas.microsoft.com/office/powerpoint/2010/main" xmlns="" val="3102281329"/>
      </p:ext>
    </p:extLst>
  </p:cSld>
  <p:clrMapOvr>
    <a:masterClrMapping/>
  </p:clrMapOvr>
  <mc:AlternateContent xmlns:mc="http://schemas.openxmlformats.org/markup-compatibility/2006">
    <mc:Choice xmlns:p14="http://schemas.microsoft.com/office/powerpoint/2010/main" xmlns="" Requires="p14">
      <p:transition spd="slow" p14:dur="3900" advTm="18000">
        <p14:glitter pattern="hexagon"/>
      </p:transition>
    </mc:Choice>
    <mc:Fallback>
      <p:transition spd="slow" advTm="18000">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u="sng"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Facteur travail.</a:t>
            </a:r>
            <a:endParaRPr lang="fr-FR" u="sng"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Espace réservé du contenu 2"/>
          <p:cNvSpPr>
            <a:spLocks noGrp="1"/>
          </p:cNvSpPr>
          <p:nvPr>
            <p:ph idx="1"/>
          </p:nvPr>
        </p:nvSpPr>
        <p:spPr/>
        <p:txBody>
          <a:bodyPr/>
          <a:lstStyle/>
          <a:p>
            <a:r>
              <a:rPr lang="fr-FR" dirty="0" smtClean="0"/>
              <a:t>Au niveau national il y a environ 2000 salariés en France.</a:t>
            </a:r>
          </a:p>
          <a:p>
            <a:endParaRPr lang="fr-FR" dirty="0" smtClean="0"/>
          </a:p>
          <a:p>
            <a:r>
              <a:rPr lang="fr-FR" dirty="0" smtClean="0"/>
              <a:t>Quant au niveau mondial l’effectif est d’environ 31 000 salariés.</a:t>
            </a:r>
            <a:endParaRPr lang="fr-FR" dirty="0"/>
          </a:p>
        </p:txBody>
      </p:sp>
    </p:spTree>
    <p:extLst>
      <p:ext uri="{BB962C8B-B14F-4D97-AF65-F5344CB8AC3E}">
        <p14:creationId xmlns:p14="http://schemas.microsoft.com/office/powerpoint/2010/main" xmlns="" val="3104483287"/>
      </p:ext>
    </p:extLst>
  </p:cSld>
  <p:clrMapOvr>
    <a:masterClrMapping/>
  </p:clrMapOvr>
  <mc:AlternateContent xmlns:mc="http://schemas.openxmlformats.org/markup-compatibility/2006">
    <mc:Choice xmlns:p14="http://schemas.microsoft.com/office/powerpoint/2010/main" xmlns="" Requires="p14">
      <p:transition spd="slow" p14:dur="1200" advTm="18000">
        <p:dissolve/>
      </p:transition>
    </mc:Choice>
    <mc:Fallback>
      <p:transition spd="slow" advTm="18000">
        <p:dissolv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fr-FR" u="sng"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La concurrence </a:t>
            </a:r>
            <a:endParaRPr lang="fr-FR" u="sng"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Espace réservé du contenu 2"/>
          <p:cNvSpPr>
            <a:spLocks noGrp="1"/>
          </p:cNvSpPr>
          <p:nvPr>
            <p:ph idx="1"/>
          </p:nvPr>
        </p:nvSpPr>
        <p:spPr/>
        <p:txBody>
          <a:bodyPr/>
          <a:lstStyle/>
          <a:p>
            <a:r>
              <a:rPr lang="fr-FR" dirty="0" smtClean="0"/>
              <a:t>Ses principaux concurrents :                           </a:t>
            </a:r>
            <a:endParaRPr lang="fr-FR" dirty="0"/>
          </a:p>
        </p:txBody>
      </p:sp>
      <p:pic>
        <p:nvPicPr>
          <p:cNvPr id="2052" name="Picture 4" descr="http://ts3.mm.bing.net/images/thumbnail.aspx?q=544784915030&amp;id=b596c8e6b15905fddea2d5961478666a&amp;url=http://xtudo.net/wp-content/uploads/2010/11/nike.pn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1437298" y="3068960"/>
            <a:ext cx="1344212" cy="1344212"/>
          </a:xfrm>
          <a:prstGeom prst="rect">
            <a:avLst/>
          </a:prstGeom>
          <a:noFill/>
          <a:extLst>
            <a:ext uri="{909E8E84-426E-40DD-AFC4-6F175D3DCCD1}">
              <a14:hiddenFill xmlns:a14="http://schemas.microsoft.com/office/drawing/2010/main" xmlns="">
                <a:solidFill>
                  <a:srgbClr val="FFFFFF"/>
                </a:solidFill>
              </a14:hiddenFill>
            </a:ext>
          </a:extLst>
        </p:spPr>
      </p:pic>
      <p:pic>
        <p:nvPicPr>
          <p:cNvPr id="2054" name="Picture 6" descr="http://ts2.mm.bing.net/images/thumbnail.aspx?q=411136895041&amp;id=b34578f9fddd3fb91ec91b0a9275a4e2&amp;url=http%3a%2f%2fwww.stepinto.be%2fimages%2fPuma_Logo.gif"/>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3707904" y="3190353"/>
            <a:ext cx="1845321" cy="984172"/>
          </a:xfrm>
          <a:prstGeom prst="rect">
            <a:avLst/>
          </a:prstGeom>
          <a:noFill/>
          <a:extLst>
            <a:ext uri="{909E8E84-426E-40DD-AFC4-6F175D3DCCD1}">
              <a14:hiddenFill xmlns:a14="http://schemas.microsoft.com/office/drawing/2010/main" xmlns="">
                <a:solidFill>
                  <a:srgbClr val="FFFFFF"/>
                </a:solidFill>
              </a14:hiddenFill>
            </a:ext>
          </a:extLst>
        </p:spPr>
      </p:pic>
      <p:pic>
        <p:nvPicPr>
          <p:cNvPr id="2056" name="Picture 8" descr="http://ts4.mm.bing.net/images/thumbnail.aspx?q=400936342979&amp;id=2f7a2332fa18d2465c4b534631845d21&amp;url=http%3a%2f%2fwww.mamut.net%2ffengselsidrett%2fumbro.gif"/>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1331640" y="4797152"/>
            <a:ext cx="1872208" cy="1085881"/>
          </a:xfrm>
          <a:prstGeom prst="rect">
            <a:avLst/>
          </a:prstGeom>
          <a:noFill/>
          <a:extLst>
            <a:ext uri="{909E8E84-426E-40DD-AFC4-6F175D3DCCD1}">
              <a14:hiddenFill xmlns:a14="http://schemas.microsoft.com/office/drawing/2010/main" xmlns="">
                <a:solidFill>
                  <a:srgbClr val="FFFFFF"/>
                </a:solidFill>
              </a14:hiddenFill>
            </a:ext>
          </a:extLst>
        </p:spPr>
      </p:pic>
      <p:pic>
        <p:nvPicPr>
          <p:cNvPr id="2058" name="Picture 10" descr="http://ts4.mm.bing.net/images/thumbnail.aspx?q=545240716075&amp;id=7d4317eeb1e13db55e2256ce4ba2af0b&amp;url=http://raj-debica.pl/wp-content/uploads/2010/06/reebok_logo.jpg"/>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3851921" y="4598561"/>
            <a:ext cx="2016224" cy="860256"/>
          </a:xfrm>
          <a:prstGeom prst="rect">
            <a:avLst/>
          </a:prstGeom>
          <a:noFill/>
          <a:extLst>
            <a:ext uri="{909E8E84-426E-40DD-AFC4-6F175D3DCCD1}">
              <a14:hiddenFill xmlns:a14="http://schemas.microsoft.com/office/drawing/2010/main" xmlns="">
                <a:solidFill>
                  <a:srgbClr val="FFFFFF"/>
                </a:solidFill>
              </a14:hiddenFill>
            </a:ext>
          </a:extLst>
        </p:spPr>
      </p:pic>
      <p:pic>
        <p:nvPicPr>
          <p:cNvPr id="2060" name="Picture 12" descr="http://ts4.mm.bing.net/images/thumbnail.aspx?q=401686862943&amp;id=1a4b2acb0dcfc543161b9e311c9defbb&amp;url=http%3a%2f%2fblog-sportif.fr%2fwp-content%2fuploads%2f2009%2f11%2fsergioacchinilogo.gif"/>
          <p:cNvPicPr>
            <a:picLocks noChangeAspect="1" noChangeArrowheads="1"/>
          </p:cNvPicPr>
          <p:nvPr/>
        </p:nvPicPr>
        <p:blipFill>
          <a:blip r:embed="rId6">
            <a:extLst>
              <a:ext uri="{28A0092B-C50C-407E-A947-70E740481C1C}">
                <a14:useLocalDpi xmlns:a14="http://schemas.microsoft.com/office/drawing/2010/main" xmlns="" val="0"/>
              </a:ext>
            </a:extLst>
          </a:blip>
          <a:srcRect/>
          <a:stretch>
            <a:fillRect/>
          </a:stretch>
        </p:blipFill>
        <p:spPr bwMode="auto">
          <a:xfrm>
            <a:off x="6012160" y="3346371"/>
            <a:ext cx="2118049" cy="1066801"/>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431359941"/>
      </p:ext>
    </p:extLst>
  </p:cSld>
  <p:clrMapOvr>
    <a:masterClrMapping/>
  </p:clrMapOvr>
  <mc:AlternateContent xmlns:mc="http://schemas.openxmlformats.org/markup-compatibility/2006">
    <mc:Choice xmlns:p14="http://schemas.microsoft.com/office/powerpoint/2010/main" xmlns="" Requires="p14">
      <p:transition spd="slow" p14:dur="2500" advTm="18000">
        <p:checker/>
      </p:transition>
    </mc:Choice>
    <mc:Fallback>
      <p:transition spd="slow" advTm="18000">
        <p:checker/>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Lieux de productions</a:t>
            </a:r>
            <a:endParaRPr lang="fr-FR"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Espace réservé du contenu 2"/>
          <p:cNvSpPr>
            <a:spLocks noGrp="1"/>
          </p:cNvSpPr>
          <p:nvPr>
            <p:ph idx="1"/>
          </p:nvPr>
        </p:nvSpPr>
        <p:spPr/>
        <p:txBody>
          <a:bodyPr>
            <a:normAutofit/>
          </a:bodyPr>
          <a:lstStyle/>
          <a:p>
            <a:r>
              <a:rPr lang="fr-FR" sz="2400" dirty="0" smtClean="0"/>
              <a:t>L’un de ses plus gros lieux de production est la Chine mais petit à petit suite à des augmentations de salaires en Chine </a:t>
            </a:r>
            <a:r>
              <a:rPr lang="fr-FR" sz="2400" dirty="0" smtClean="0"/>
              <a:t>demandés </a:t>
            </a:r>
            <a:r>
              <a:rPr lang="fr-FR" sz="2400" dirty="0" smtClean="0"/>
              <a:t>par le gouvernement , Adidas a donc transféré une partie de sa production vers des pays plus compétitif  (Vietnam).</a:t>
            </a:r>
          </a:p>
          <a:p>
            <a:endParaRPr lang="fr-FR" sz="2400" dirty="0" smtClean="0"/>
          </a:p>
          <a:p>
            <a:r>
              <a:rPr lang="fr-FR" sz="2400" dirty="0" smtClean="0"/>
              <a:t>Adidas produit aussi en Inde ( car le pouvoir d’achat y est le plus favorable pour une entreprise </a:t>
            </a:r>
            <a:r>
              <a:rPr lang="fr-FR" sz="2400" dirty="0" smtClean="0"/>
              <a:t>)</a:t>
            </a:r>
            <a:r>
              <a:rPr lang="fr-FR" dirty="0" smtClean="0"/>
              <a:t>     </a:t>
            </a:r>
            <a:endParaRPr lang="fr-FR" dirty="0"/>
          </a:p>
        </p:txBody>
      </p:sp>
    </p:spTree>
    <p:extLst>
      <p:ext uri="{BB962C8B-B14F-4D97-AF65-F5344CB8AC3E}">
        <p14:creationId xmlns:p14="http://schemas.microsoft.com/office/powerpoint/2010/main" xmlns="" val="3882009422"/>
      </p:ext>
    </p:extLst>
  </p:cSld>
  <p:clrMapOvr>
    <a:masterClrMapping/>
  </p:clrMapOvr>
  <mc:AlternateContent xmlns:mc="http://schemas.openxmlformats.org/markup-compatibility/2006">
    <mc:Choice xmlns:p14="http://schemas.microsoft.com/office/powerpoint/2010/main" xmlns="" Requires="p14">
      <p:transition spd="slow" p14:dur="4000" advTm="18000">
        <p14:vortex dir="r"/>
      </p:transition>
    </mc:Choice>
    <mc:Fallback>
      <p:transition spd="slow" advTm="18000">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Services commercialisés </a:t>
            </a:r>
            <a:endParaRPr lang="fr-FR"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Espace réservé du contenu 2"/>
          <p:cNvSpPr>
            <a:spLocks noGrp="1"/>
          </p:cNvSpPr>
          <p:nvPr>
            <p:ph idx="1"/>
          </p:nvPr>
        </p:nvSpPr>
        <p:spPr/>
        <p:txBody>
          <a:bodyPr/>
          <a:lstStyle/>
          <a:p>
            <a:r>
              <a:rPr lang="fr-FR" dirty="0" smtClean="0"/>
              <a:t>Adidas fabrique et distribue des articles de sports :</a:t>
            </a:r>
          </a:p>
          <a:p>
            <a:pPr marL="0" indent="0">
              <a:buNone/>
            </a:pPr>
            <a:r>
              <a:rPr lang="fr-FR" dirty="0"/>
              <a:t> </a:t>
            </a:r>
            <a:r>
              <a:rPr lang="fr-FR" dirty="0" smtClean="0"/>
              <a:t>-vêtements , chaussures , ballons , </a:t>
            </a:r>
            <a:r>
              <a:rPr lang="fr-FR" dirty="0" smtClean="0"/>
              <a:t>équipements </a:t>
            </a:r>
            <a:r>
              <a:rPr lang="fr-FR" dirty="0" smtClean="0"/>
              <a:t>sportifs </a:t>
            </a:r>
            <a:endParaRPr lang="fr-FR" dirty="0"/>
          </a:p>
        </p:txBody>
      </p:sp>
      <p:pic>
        <p:nvPicPr>
          <p:cNvPr id="4" name="Picture 2" descr="http://ts4.mm.bing.net/images/thumbnail.aspx?q=427245182347&amp;id=8ffdc2f0e55d2e5437dc9c42e6fcfa8e&amp;url=http://www.collection-energy.com/images/images_produits/veste-adidas-spo%20europa.jpg"/>
          <p:cNvPicPr>
            <a:picLocks noChangeAspect="1" noChangeArrowheads="1"/>
          </p:cNvPicPr>
          <p:nvPr/>
        </p:nvPicPr>
        <p:blipFill>
          <a:blip r:embed="rId2">
            <a:extLst>
              <a:ext uri="{28A0092B-C50C-407E-A947-70E740481C1C}">
                <a14:useLocalDpi xmlns:a14="http://schemas.microsoft.com/office/drawing/2010/main" xmlns="" val="0"/>
              </a:ext>
            </a:extLst>
          </a:blip>
          <a:srcRect/>
          <a:stretch>
            <a:fillRect/>
          </a:stretch>
        </p:blipFill>
        <p:spPr bwMode="auto">
          <a:xfrm>
            <a:off x="691727" y="3861048"/>
            <a:ext cx="1512168" cy="1512168"/>
          </a:xfrm>
          <a:prstGeom prst="rect">
            <a:avLst/>
          </a:prstGeom>
          <a:noFill/>
          <a:extLst>
            <a:ext uri="{909E8E84-426E-40DD-AFC4-6F175D3DCCD1}">
              <a14:hiddenFill xmlns:a14="http://schemas.microsoft.com/office/drawing/2010/main" xmlns="">
                <a:solidFill>
                  <a:srgbClr val="FFFFFF"/>
                </a:solidFill>
              </a14:hiddenFill>
            </a:ext>
          </a:extLst>
        </p:spPr>
      </p:pic>
      <p:pic>
        <p:nvPicPr>
          <p:cNvPr id="4098" name="Picture 2" descr="http://ts1.mm.bing.net/images/thumbnail.aspx?q=545957873368&amp;id=ecda2d7389de60dea75558d654dffed6&amp;index=ch1&amp;url=http://img5.cherchons.com/marchand/www.discount-materiel-vetements-sport.com/boutique/images/adidas%20f50%20adizero%20trx%20fg%20football%20noir%20soleil.jpg"/>
          <p:cNvPicPr>
            <a:picLocks noChangeAspect="1" noChangeArrowheads="1"/>
          </p:cNvPicPr>
          <p:nvPr/>
        </p:nvPicPr>
        <p:blipFill>
          <a:blip r:embed="rId3">
            <a:extLst>
              <a:ext uri="{28A0092B-C50C-407E-A947-70E740481C1C}">
                <a14:useLocalDpi xmlns:a14="http://schemas.microsoft.com/office/drawing/2010/main" xmlns="" val="0"/>
              </a:ext>
            </a:extLst>
          </a:blip>
          <a:srcRect/>
          <a:stretch>
            <a:fillRect/>
          </a:stretch>
        </p:blipFill>
        <p:spPr bwMode="auto">
          <a:xfrm>
            <a:off x="2544026" y="3861048"/>
            <a:ext cx="1512168" cy="1512168"/>
          </a:xfrm>
          <a:prstGeom prst="rect">
            <a:avLst/>
          </a:prstGeom>
          <a:noFill/>
          <a:extLst>
            <a:ext uri="{909E8E84-426E-40DD-AFC4-6F175D3DCCD1}">
              <a14:hiddenFill xmlns:a14="http://schemas.microsoft.com/office/drawing/2010/main" xmlns="">
                <a:solidFill>
                  <a:srgbClr val="FFFFFF"/>
                </a:solidFill>
              </a14:hiddenFill>
            </a:ext>
          </a:extLst>
        </p:spPr>
      </p:pic>
      <p:pic>
        <p:nvPicPr>
          <p:cNvPr id="4100" name="Picture 4" descr="http://ts1.mm.bing.net/images/thumbnail.aspx?q=410553624972&amp;id=31dc4edeb77ca0759cca19cfb2fd5e80&amp;index=ch1&amp;url=http://static.letsbuyit.com/filer/images/fr/products/original/225/96/adidas-ballon-de-football-finale-sportivo-22596149.jpeg"/>
          <p:cNvPicPr>
            <a:picLocks noChangeAspect="1" noChangeArrowheads="1"/>
          </p:cNvPicPr>
          <p:nvPr/>
        </p:nvPicPr>
        <p:blipFill>
          <a:blip r:embed="rId4">
            <a:extLst>
              <a:ext uri="{28A0092B-C50C-407E-A947-70E740481C1C}">
                <a14:useLocalDpi xmlns:a14="http://schemas.microsoft.com/office/drawing/2010/main" xmlns="" val="0"/>
              </a:ext>
            </a:extLst>
          </a:blip>
          <a:srcRect/>
          <a:stretch>
            <a:fillRect/>
          </a:stretch>
        </p:blipFill>
        <p:spPr bwMode="auto">
          <a:xfrm>
            <a:off x="4067944" y="3897052"/>
            <a:ext cx="1440160" cy="1440160"/>
          </a:xfrm>
          <a:prstGeom prst="rect">
            <a:avLst/>
          </a:prstGeom>
          <a:noFill/>
          <a:extLst>
            <a:ext uri="{909E8E84-426E-40DD-AFC4-6F175D3DCCD1}">
              <a14:hiddenFill xmlns:a14="http://schemas.microsoft.com/office/drawing/2010/main" xmlns="">
                <a:solidFill>
                  <a:srgbClr val="FFFFFF"/>
                </a:solidFill>
              </a14:hiddenFill>
            </a:ext>
          </a:extLst>
        </p:spPr>
      </p:pic>
      <p:pic>
        <p:nvPicPr>
          <p:cNvPr id="4102" name="Picture 6" descr="http://ts3.mm.bing.net/images/thumbnail.aspx?q=405776572118&amp;id=e94d697a1db2fc5a059d27cbf199438c&amp;index=ch1&amp;url=http://www.lecoinduring.com/catimg/fullview/ADIBC07.jpg"/>
          <p:cNvPicPr>
            <a:picLocks noChangeAspect="1" noChangeArrowheads="1"/>
          </p:cNvPicPr>
          <p:nvPr/>
        </p:nvPicPr>
        <p:blipFill>
          <a:blip r:embed="rId5">
            <a:extLst>
              <a:ext uri="{28A0092B-C50C-407E-A947-70E740481C1C}">
                <a14:useLocalDpi xmlns:a14="http://schemas.microsoft.com/office/drawing/2010/main" xmlns="" val="0"/>
              </a:ext>
            </a:extLst>
          </a:blip>
          <a:srcRect/>
          <a:stretch>
            <a:fillRect/>
          </a:stretch>
        </p:blipFill>
        <p:spPr bwMode="auto">
          <a:xfrm>
            <a:off x="5868144" y="3861048"/>
            <a:ext cx="2088232" cy="1443000"/>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xmlns="" val="3357902216"/>
      </p:ext>
    </p:extLst>
  </p:cSld>
  <p:clrMapOvr>
    <a:masterClrMapping/>
  </p:clrMapOvr>
  <p:transition spd="slow" advTm="18000">
    <p:push dir="u"/>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A qui s’adresse t’elle ?</a:t>
            </a:r>
            <a:endParaRPr lang="fr-FR"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Espace réservé du contenu 2"/>
          <p:cNvSpPr>
            <a:spLocks noGrp="1"/>
          </p:cNvSpPr>
          <p:nvPr>
            <p:ph idx="1"/>
          </p:nvPr>
        </p:nvSpPr>
        <p:spPr/>
        <p:txBody>
          <a:bodyPr/>
          <a:lstStyle/>
          <a:p>
            <a:r>
              <a:rPr lang="fr-FR" dirty="0" smtClean="0"/>
              <a:t>Adidas s’adresse en grosse partie aux sportifs qu’il soit amateur ou professionnel.</a:t>
            </a:r>
          </a:p>
          <a:p>
            <a:endParaRPr lang="fr-FR" dirty="0" smtClean="0"/>
          </a:p>
          <a:p>
            <a:r>
              <a:rPr lang="fr-FR" dirty="0" smtClean="0"/>
              <a:t>Elle s’adresse aussi aux particuliers car elle a un design attractif, et est une marque de qualité.</a:t>
            </a:r>
            <a:endParaRPr lang="fr-FR" dirty="0"/>
          </a:p>
        </p:txBody>
      </p:sp>
    </p:spTree>
    <p:extLst>
      <p:ext uri="{BB962C8B-B14F-4D97-AF65-F5344CB8AC3E}">
        <p14:creationId xmlns:p14="http://schemas.microsoft.com/office/powerpoint/2010/main" xmlns="" val="529762588"/>
      </p:ext>
    </p:extLst>
  </p:cSld>
  <p:clrMapOvr>
    <a:masterClrMapping/>
  </p:clrMapOvr>
  <mc:AlternateContent xmlns:mc="http://schemas.openxmlformats.org/markup-compatibility/2006">
    <mc:Choice xmlns:p14="http://schemas.microsoft.com/office/powerpoint/2010/main" xmlns="" Requires="p14">
      <p:transition spd="slow" p14:dur="800" advTm="18000">
        <p:circle/>
      </p:transition>
    </mc:Choice>
    <mc:Fallback>
      <p:transition spd="slow" advTm="18000">
        <p:circl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Avantages </a:t>
            </a:r>
            <a:r>
              <a:rPr lang="fr-FR"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concurrentiels </a:t>
            </a:r>
            <a:endParaRPr lang="fr-FR"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Espace réservé du contenu 2"/>
          <p:cNvSpPr>
            <a:spLocks noGrp="1"/>
          </p:cNvSpPr>
          <p:nvPr>
            <p:ph idx="1"/>
          </p:nvPr>
        </p:nvSpPr>
        <p:spPr/>
        <p:txBody>
          <a:bodyPr/>
          <a:lstStyle/>
          <a:p>
            <a:r>
              <a:rPr lang="fr-FR" dirty="0"/>
              <a:t>Adidas sponsorise de nombreux </a:t>
            </a:r>
            <a:r>
              <a:rPr lang="fr-FR" dirty="0" smtClean="0"/>
              <a:t>clubs et </a:t>
            </a:r>
            <a:r>
              <a:rPr lang="fr-FR" dirty="0"/>
              <a:t>athlètes dans de nombreux </a:t>
            </a:r>
            <a:r>
              <a:rPr lang="fr-FR" dirty="0" smtClean="0"/>
              <a:t>sports</a:t>
            </a:r>
          </a:p>
          <a:p>
            <a:r>
              <a:rPr lang="fr-FR" dirty="0" smtClean="0"/>
              <a:t>Elle a une gamme très variée ( vêtements , chaussures etc…)</a:t>
            </a:r>
          </a:p>
          <a:p>
            <a:pPr marL="0" indent="0">
              <a:buNone/>
            </a:pPr>
            <a:endParaRPr lang="fr-FR" dirty="0"/>
          </a:p>
        </p:txBody>
      </p:sp>
    </p:spTree>
    <p:extLst>
      <p:ext uri="{BB962C8B-B14F-4D97-AF65-F5344CB8AC3E}">
        <p14:creationId xmlns:p14="http://schemas.microsoft.com/office/powerpoint/2010/main" xmlns="" val="2095214853"/>
      </p:ext>
    </p:extLst>
  </p:cSld>
  <p:clrMapOvr>
    <a:masterClrMapping/>
  </p:clrMapOvr>
  <mc:AlternateContent xmlns:mc="http://schemas.openxmlformats.org/markup-compatibility/2006">
    <mc:Choice xmlns:p14="http://schemas.microsoft.com/office/powerpoint/2010/main" xmlns="" Requires="p14">
      <p:transition spd="slow" advTm="18000">
        <p14:flash/>
      </p:transition>
    </mc:Choice>
    <mc:Fallback>
      <p:transition spd="slow" advTm="18000">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
            </a:r>
            <a:br>
              <a:rPr lang="fr-FR" dirty="0" smtClean="0"/>
            </a:br>
            <a:r>
              <a:rPr lang="fr-FR"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rPr>
              <a:t>Pourquoi ce choix ?</a:t>
            </a:r>
            <a:endParaRPr lang="fr-FR"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3" name="Espace réservé du contenu 2"/>
          <p:cNvSpPr>
            <a:spLocks noGrp="1"/>
          </p:cNvSpPr>
          <p:nvPr>
            <p:ph idx="1"/>
          </p:nvPr>
        </p:nvSpPr>
        <p:spPr/>
        <p:txBody>
          <a:bodyPr/>
          <a:lstStyle/>
          <a:p>
            <a:r>
              <a:rPr lang="fr-FR" dirty="0" smtClean="0"/>
              <a:t>Nous avons fait ce choix car Adidas est une marque de </a:t>
            </a:r>
            <a:r>
              <a:rPr lang="fr-FR" dirty="0" smtClean="0"/>
              <a:t>sport </a:t>
            </a:r>
            <a:r>
              <a:rPr lang="fr-FR" dirty="0" smtClean="0"/>
              <a:t>que nous apprécions.</a:t>
            </a:r>
          </a:p>
          <a:p>
            <a:r>
              <a:rPr lang="fr-FR" dirty="0" smtClean="0"/>
              <a:t>Car elle est l’une des entreprises les plus </a:t>
            </a:r>
            <a:r>
              <a:rPr lang="fr-FR" dirty="0" smtClean="0"/>
              <a:t>connues </a:t>
            </a:r>
            <a:r>
              <a:rPr lang="fr-FR" dirty="0" smtClean="0"/>
              <a:t>mondialement, elle est omniprésente </a:t>
            </a:r>
            <a:r>
              <a:rPr lang="fr-FR" dirty="0" smtClean="0"/>
              <a:t>en </a:t>
            </a:r>
            <a:r>
              <a:rPr lang="fr-FR" dirty="0" smtClean="0"/>
              <a:t>ce qui concerne le sport.</a:t>
            </a:r>
          </a:p>
          <a:p>
            <a:r>
              <a:rPr lang="fr-FR" dirty="0" smtClean="0"/>
              <a:t>Beaucoup de champions sont sponsorisés par cette marque </a:t>
            </a:r>
            <a:r>
              <a:rPr lang="fr-FR" dirty="0" smtClean="0"/>
              <a:t>ce qui </a:t>
            </a:r>
            <a:r>
              <a:rPr lang="fr-FR" dirty="0" smtClean="0"/>
              <a:t>lui donne une image prestigieuse.</a:t>
            </a:r>
          </a:p>
          <a:p>
            <a:endParaRPr lang="fr-FR" dirty="0"/>
          </a:p>
        </p:txBody>
      </p:sp>
    </p:spTree>
    <p:extLst>
      <p:ext uri="{BB962C8B-B14F-4D97-AF65-F5344CB8AC3E}">
        <p14:creationId xmlns:p14="http://schemas.microsoft.com/office/powerpoint/2010/main" xmlns="" val="1866955026"/>
      </p:ext>
    </p:extLst>
  </p:cSld>
  <p:clrMapOvr>
    <a:masterClrMapping/>
  </p:clrMapOvr>
  <mc:AlternateContent xmlns:mc="http://schemas.openxmlformats.org/markup-compatibility/2006">
    <mc:Choice xmlns:p14="http://schemas.microsoft.com/office/powerpoint/2010/main" xmlns="" Requires="p14">
      <p:transition spd="slow" p14:dur="800" advTm="18000">
        <p14:flythrough/>
      </p:transition>
    </mc:Choice>
    <mc:Fallback>
      <p:transition spd="slow" advTm="18000">
        <p:fade/>
      </p:transition>
    </mc:Fallback>
  </mc:AlternateContent>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Apex">
      <a:dk1>
        <a:sysClr val="windowText" lastClr="000000"/>
      </a:dk1>
      <a:lt1>
        <a:sysClr val="window" lastClr="FFFFFF"/>
      </a:lt1>
      <a:dk2>
        <a:srgbClr val="69676D"/>
      </a:dk2>
      <a:lt2>
        <a:srgbClr val="C9C2D1"/>
      </a:lt2>
      <a:accent1>
        <a:srgbClr val="CEB966"/>
      </a:accent1>
      <a:accent2>
        <a:srgbClr val="9CB084"/>
      </a:accent2>
      <a:accent3>
        <a:srgbClr val="6BB1C9"/>
      </a:accent3>
      <a:accent4>
        <a:srgbClr val="6585CF"/>
      </a:accent4>
      <a:accent5>
        <a:srgbClr val="7E6BC9"/>
      </a:accent5>
      <a:accent6>
        <a:srgbClr val="A379BB"/>
      </a:accent6>
      <a:hlink>
        <a:srgbClr val="410082"/>
      </a:hlink>
      <a:folHlink>
        <a:srgbClr val="932968"/>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Apex</Template>
  <TotalTime>93</TotalTime>
  <Words>340</Words>
  <Application>Microsoft Office PowerPoint</Application>
  <PresentationFormat>Affichage à l'écran (4:3)</PresentationFormat>
  <Paragraphs>34</Paragraphs>
  <Slides>10</Slides>
  <Notes>0</Notes>
  <HiddenSlides>0</HiddenSlides>
  <MMClips>0</MMClips>
  <ScaleCrop>false</ScaleCrop>
  <HeadingPairs>
    <vt:vector size="4" baseType="variant">
      <vt:variant>
        <vt:lpstr>Thème</vt:lpstr>
      </vt:variant>
      <vt:variant>
        <vt:i4>1</vt:i4>
      </vt:variant>
      <vt:variant>
        <vt:lpstr>Titres des diapositives</vt:lpstr>
      </vt:variant>
      <vt:variant>
        <vt:i4>10</vt:i4>
      </vt:variant>
    </vt:vector>
  </HeadingPairs>
  <TitlesOfParts>
    <vt:vector size="11" baseType="lpstr">
      <vt:lpstr>Apex</vt:lpstr>
      <vt:lpstr>Diapositive 1</vt:lpstr>
      <vt:lpstr>Chiffre d’affaires et bénéfices.</vt:lpstr>
      <vt:lpstr>Facteur travail.</vt:lpstr>
      <vt:lpstr>La concurrence </vt:lpstr>
      <vt:lpstr>Lieux de productions</vt:lpstr>
      <vt:lpstr>Services commercialisés </vt:lpstr>
      <vt:lpstr>A qui s’adresse t’elle ?</vt:lpstr>
      <vt:lpstr>Avantages concurrentiels </vt:lpstr>
      <vt:lpstr> Pourquoi ce choix ?</vt:lpstr>
      <vt:lpstr>Historique d’Adidas</vt:lpstr>
    </vt:vector>
  </TitlesOfParts>
  <Company>Région Languedoc Roussillon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carrasco julien</dc:creator>
  <cp:lastModifiedBy>c.renaud</cp:lastModifiedBy>
  <cp:revision>11</cp:revision>
  <dcterms:created xsi:type="dcterms:W3CDTF">2011-02-01T14:23:16Z</dcterms:created>
  <dcterms:modified xsi:type="dcterms:W3CDTF">2011-02-02T07:39:19Z</dcterms:modified>
</cp:coreProperties>
</file>